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87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8" r:id="rId4"/>
    <p:sldId id="327" r:id="rId5"/>
    <p:sldId id="328" r:id="rId6"/>
    <p:sldId id="330" r:id="rId7"/>
    <p:sldId id="329" r:id="rId8"/>
    <p:sldId id="331" r:id="rId9"/>
    <p:sldId id="332" r:id="rId10"/>
    <p:sldId id="333" r:id="rId11"/>
    <p:sldId id="335" r:id="rId12"/>
    <p:sldId id="337" r:id="rId13"/>
    <p:sldId id="336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D9803"/>
    <a:srgbClr val="F9ED07"/>
    <a:srgbClr val="EFFC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9C5BF-0BA3-4223-98CF-56CE35557B6B}" type="datetimeFigureOut">
              <a:rPr lang="es-ES" smtClean="0"/>
              <a:pPr/>
              <a:t>27/06/2011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253AB-5F5E-4F5A-8865-20A752F914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C493E-18DA-4F6D-9E87-C0530C91A965}" type="datetimeFigureOut">
              <a:rPr lang="es-ES" smtClean="0"/>
              <a:pPr/>
              <a:t>27/06/2011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0F5C3-0608-4E03-B3E0-50CFD768B3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5C3-0608-4E03-B3E0-50CFD768B302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3DDFA3A-BF25-4633-9983-A22958B8152F}" type="datetime1">
              <a:rPr lang="en-US" smtClean="0"/>
              <a:pPr>
                <a:defRPr/>
              </a:pPr>
              <a:t>6/27/2011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DA55D6-857D-43AB-B479-44B6102D4C3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wordpres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hrisandra2011.edu.glogster.com/alemania/" TargetMode="External"/><Relationship Id="rId4" Type="http://schemas.openxmlformats.org/officeDocument/2006/relationships/hyperlink" Target="http://sef3woman.glogster.com/ffr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wallwisher.com/wall/entrevistao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ity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blogs.prensaescuela.es/ecocabe/archives/9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ton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loseconocomics.blogspo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784976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cap="all" dirty="0" smtClean="0">
                <a:latin typeface="Calibri" pitchFamily="34" charset="0"/>
                <a:cs typeface="Calibri" pitchFamily="34" charset="0"/>
              </a:rPr>
              <a:t>Hacia una nueva metodología apoyada en las TIC</a:t>
            </a:r>
            <a:br>
              <a:rPr lang="es-ES" sz="2800" cap="all" dirty="0" smtClean="0">
                <a:latin typeface="Calibri" pitchFamily="34" charset="0"/>
                <a:cs typeface="Calibri" pitchFamily="34" charset="0"/>
              </a:rPr>
            </a:br>
            <a:r>
              <a:rPr lang="es-ES" sz="2800" cap="all" dirty="0" smtClean="0">
                <a:latin typeface="Calibri" pitchFamily="34" charset="0"/>
                <a:cs typeface="Calibri" pitchFamily="34" charset="0"/>
              </a:rPr>
              <a:t>Herramientas de web 2.0. en la enseñanza de economía</a:t>
            </a:r>
            <a:endParaRPr lang="es-ES" sz="2800" cap="al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116460"/>
            <a:ext cx="8784976" cy="736476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Rosalía Pérez Olivares. Profesora de Economía en Enseñanza Secundaria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IES La Basílica e IES Alquibla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179512" y="1845568"/>
            <a:ext cx="8784976" cy="12954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Rosalía Pérez Olivares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Profesora de Economía en Enseñanza Secundaria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IES La Basílica e IES Alquibla</a:t>
            </a:r>
            <a:endParaRPr kumimoji="0" lang="es-ES" sz="20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95536" y="1662121"/>
          <a:ext cx="8496944" cy="426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latin typeface="Calibri" pitchFamily="34" charset="0"/>
                          <a:cs typeface="Calibri" pitchFamily="34" charset="0"/>
                        </a:rPr>
                        <a:t>INCONVENIENTES</a:t>
                      </a:r>
                      <a:endParaRPr lang="es-E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latin typeface="Calibri" pitchFamily="34" charset="0"/>
                          <a:cs typeface="Calibri" pitchFamily="34" charset="0"/>
                        </a:rPr>
                        <a:t>POSIBLES SOLUCIONES</a:t>
                      </a:r>
                      <a:endParaRPr lang="es-E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806719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s-ES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SOBREABUNDANCIA DE INFORMACIÓN EN INTERNET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El</a:t>
                      </a: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docente guía a los alumnos y les enseña a verificar la información</a:t>
                      </a:r>
                      <a:endParaRPr lang="es-E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806719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 POSIBLES</a:t>
                      </a:r>
                      <a:r>
                        <a:rPr lang="es-ES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DISTRACCIONES DE LOS ALUMNOS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 También</a:t>
                      </a: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hay distracciones en el aula tradicional, si lo que se enseña no es atractivo.</a:t>
                      </a:r>
                      <a:endParaRPr lang="es-E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806719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 FALTA</a:t>
                      </a:r>
                      <a:r>
                        <a:rPr lang="es-ES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DE MEDIOS TÉCNICOS EN LOS CENTROS DE ENSEÑANZA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PLANIFICAR,</a:t>
                      </a: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PLANIFICAR Y PLANIFICAR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BLOGS Y MOODLE: aula abierta las 24 horas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Utilizar los medios de los alumnos (móviles , </a:t>
                      </a:r>
                      <a:r>
                        <a:rPr lang="es-ES" sz="18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iPods</a:t>
                      </a: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s-ES" sz="18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tablets</a:t>
                      </a: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con conexión a internet)</a:t>
                      </a:r>
                      <a:endParaRPr lang="es-E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2. INCONVENIENTES DE LAS TIC Y POSIBLES SOLUCIONES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536848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1. </a:t>
            </a:r>
            <a:r>
              <a:rPr lang="en-GB" b="1" dirty="0" smtClean="0">
                <a:solidFill>
                  <a:srgbClr val="FD9803"/>
                </a:solidFill>
                <a:latin typeface="Calibri" pitchFamily="34" charset="0"/>
              </a:rPr>
              <a:t>BLOG: “ECONOMÍA DE ANDAR POR CLASE”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03937"/>
            <a:ext cx="7380312" cy="41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229600" cy="536848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1. </a:t>
            </a:r>
            <a:r>
              <a:rPr lang="en-GB" b="1" dirty="0" smtClean="0">
                <a:solidFill>
                  <a:srgbClr val="FD9803"/>
                </a:solidFill>
                <a:latin typeface="Calibri" pitchFamily="34" charset="0"/>
              </a:rPr>
              <a:t>BLOG: “ECONOMÍA DE ANDAR POR CLASE”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3872" y="2060848"/>
            <a:ext cx="8229600" cy="96889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Surge como “necesidad”: colgar actividades, enlaces, organizar información interesante para consultar también fuera del aula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sz="28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33872" y="2924944"/>
            <a:ext cx="8229600" cy="9688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Mayor interacción con y entre alumnos: comentarios y envío de trabajos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sz="26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33872" y="3645024"/>
            <a:ext cx="8229600" cy="111291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Compartir información con todo el mundo: 5.310 páginas vistas este curso(2.720 el último mes), muchas procedentes de Latinoamérica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sz="26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33872" y="4581128"/>
            <a:ext cx="8229600" cy="9688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Aula 24 horas: los picos de número visitas están fuera del horario lectivo.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sz="26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3872" y="5268416"/>
            <a:ext cx="8229600" cy="9688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Crear el blog requiere 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tiempo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pero el mantenimiento es sencillo y rápido.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sz="26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33872" y="5988496"/>
            <a:ext cx="8229600" cy="9688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Utilicé </a:t>
            </a:r>
            <a:r>
              <a:rPr lang="es-ES" sz="2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Blogger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3"/>
              </a:rPr>
              <a:t>www.blogger.com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), </a:t>
            </a:r>
            <a:r>
              <a:rPr lang="es-ES" sz="2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Wordpress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también recomendable (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4"/>
              </a:rPr>
              <a:t>www.wordpress.com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sz="26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build="p"/>
      <p:bldP spid="13" grpId="0" build="p"/>
      <p:bldP spid="15" grpId="0" build="p"/>
      <p:bldP spid="16" grpId="0" build="p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596008"/>
            <a:ext cx="8229600" cy="536848"/>
          </a:xfrm>
        </p:spPr>
        <p:txBody>
          <a:bodyPr>
            <a:normAutofit fontScale="92500"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2. </a:t>
            </a:r>
            <a:r>
              <a:rPr lang="en-GB" b="1" dirty="0" smtClean="0">
                <a:solidFill>
                  <a:srgbClr val="FD9803"/>
                </a:solidFill>
                <a:latin typeface="Calibri" pitchFamily="34" charset="0"/>
              </a:rPr>
              <a:t>BLOG PARA ALUMNOS: KIDBLOG (http://kidblog.org)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33872" y="1956048"/>
            <a:ext cx="8229600" cy="9688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Permite crear blog global de clase y blogs individuales para los alumnos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sz="26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33872" y="2676128"/>
            <a:ext cx="8229600" cy="11129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El profesor da de alta a los alumnos 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 PRESERVAR LA PRIVACIDAD DE LOS ALUMNOS (problema en otros blogs)</a:t>
            </a:r>
            <a:endParaRPr lang="es-ES" sz="2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33872" y="3429000"/>
            <a:ext cx="2653952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Muy intuitivo y sencillo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sz="26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2626"/>
            <a:ext cx="5759450" cy="323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3" grpId="0" build="p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668016"/>
            <a:ext cx="8229600" cy="536848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es-ES" b="1" dirty="0" smtClean="0">
                <a:solidFill>
                  <a:srgbClr val="FD9803"/>
                </a:solidFill>
                <a:latin typeface="Calibri" pitchFamily="34" charset="0"/>
              </a:rPr>
              <a:t>GLOGSTER (www.glogster.com)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3872" y="2060848"/>
            <a:ext cx="822960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Murales interactivos y multimedia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sz="28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33872" y="2564904"/>
            <a:ext cx="8229600" cy="38164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Ventajas de murales de </a:t>
            </a:r>
            <a:r>
              <a:rPr lang="es-ES" sz="2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Glogster</a:t>
            </a:r>
            <a:endParaRPr lang="es-ES" sz="2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Publicar y compartir (trabajar desde diferentes lugares físicos, diferentes centros educativos)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Preservar privacidad de alumnos (</a:t>
            </a:r>
            <a:r>
              <a:rPr lang="es-ES" sz="2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Glogster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sz="2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Edu</a:t>
            </a: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Incluir enlaces a páginas web, vídeos, fotos, archivos de audio en los murales.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Permite grabar archivos de audio y hacer fotos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Muy atractiva para los alumnos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sz="26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38276" y="5949280"/>
            <a:ext cx="8229600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Inconvenientes: idioma inglés, no acepta tildes ni eñes.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sz="26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uiExpand="1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668016"/>
            <a:ext cx="8229600" cy="536848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es-ES" b="1" dirty="0" smtClean="0">
                <a:solidFill>
                  <a:srgbClr val="FD9803"/>
                </a:solidFill>
                <a:latin typeface="Calibri" pitchFamily="34" charset="0"/>
              </a:rPr>
              <a:t>GLOGSTER (www.glogster.com)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818" t="15375" r="33315" b="3907"/>
          <a:stretch>
            <a:fillRect/>
          </a:stretch>
        </p:blipFill>
        <p:spPr bwMode="auto">
          <a:xfrm>
            <a:off x="5402726" y="1988840"/>
            <a:ext cx="365133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3872" y="2204864"/>
            <a:ext cx="5030216" cy="316835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Utilidades de los 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glogs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 marL="800100" lvl="1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s-ES" sz="280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Alumnos: murales, biografías,</a:t>
            </a:r>
            <a:r>
              <a:rPr kumimoji="0" lang="es-ES" sz="280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carteles publicitarios…</a:t>
            </a:r>
          </a:p>
          <a:p>
            <a:pPr marL="800100" lvl="1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baseline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Docentes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 mapas conceptuales, presentación de Unidades Didácticas, proponer proyectos de trabajo…</a:t>
            </a:r>
            <a:endParaRPr kumimoji="0" lang="es-ES" sz="2800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5445224"/>
            <a:ext cx="5030216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Ejemplos:</a:t>
            </a:r>
          </a:p>
          <a:p>
            <a:pPr marL="342900" lvl="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dirty="0" smtClean="0">
                <a:hlinkClick r:id="rId4"/>
              </a:rPr>
              <a:t>http://sef3woman.glogster.com/ffr/</a:t>
            </a:r>
            <a:endParaRPr lang="es-ES" dirty="0" smtClean="0"/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5"/>
              </a:rPr>
              <a:t>http://chrisandra2011.edu.glogster.com/alemania/</a:t>
            </a:r>
            <a:endParaRPr lang="es-ES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lvl="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dirty="0" smtClean="0"/>
          </a:p>
          <a:p>
            <a:pPr marL="342900" lvl="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s-ES" i="0" u="none" strike="noStrike" kern="1200" cap="none" spc="0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668016"/>
            <a:ext cx="8229600" cy="536848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4. </a:t>
            </a:r>
            <a:r>
              <a:rPr lang="es-ES" b="1" dirty="0" smtClean="0">
                <a:solidFill>
                  <a:srgbClr val="FD9803"/>
                </a:solidFill>
                <a:latin typeface="Calibri" pitchFamily="34" charset="0"/>
              </a:rPr>
              <a:t>WALLWISHER (www.wallwisher.com)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3872" y="2204864"/>
            <a:ext cx="827057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Tablón de notas virtual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8276" y="2636912"/>
            <a:ext cx="8270576" cy="864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Permite colgar en él notas tipo “post-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it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”, con texto, vídeos e imágenes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32140" y="3356992"/>
            <a:ext cx="8270576" cy="12961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Facilita trabajo colaborativo: todos los alumnos pueden trabajar on-line, al mismo tiempo, en un tablón.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38276" y="4509120"/>
            <a:ext cx="827057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Herramienta muy sencilla, resultados en una sesión.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40008" y="5400600"/>
            <a:ext cx="8270576" cy="1340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Mi experiencia: tablón “Consejos para una entrevista de trabajo”, en FOL. Los alumnos plasmaron sus preconcepciones y después lo debatimos.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38276" y="4941168"/>
            <a:ext cx="827057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Permite preservar la privacidad de los alumnos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7" grpId="0" build="p"/>
      <p:bldP spid="9" grpId="0" build="p"/>
      <p:bldP spid="11" grpId="0" build="p"/>
      <p:bldP spid="12" grpId="0" build="p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668016"/>
            <a:ext cx="8229600" cy="536848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4. </a:t>
            </a:r>
            <a:r>
              <a:rPr lang="es-ES" b="1" dirty="0" smtClean="0">
                <a:solidFill>
                  <a:srgbClr val="FD9803"/>
                </a:solidFill>
                <a:latin typeface="Calibri" pitchFamily="34" charset="0"/>
              </a:rPr>
              <a:t>WALLWISHER (www.wallwisher.com)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6264696" cy="352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755576" y="60212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/>
              </a:rPr>
              <a:t>http://www.wallwisher.com/wall/entrevistaok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668016"/>
            <a:ext cx="8229600" cy="536848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4. </a:t>
            </a:r>
            <a:r>
              <a:rPr lang="es-ES" b="1" dirty="0" smtClean="0">
                <a:solidFill>
                  <a:srgbClr val="FD9803"/>
                </a:solidFill>
                <a:latin typeface="Calibri" pitchFamily="34" charset="0"/>
              </a:rPr>
              <a:t>WALLWISHER (www.wallwisher.com)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3872" y="2204864"/>
            <a:ext cx="8270576" cy="439248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Utilidades: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Plasmar preconcepciones o conocimientos previos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Tormentas de ideas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Biografías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Impresiones sobre noticia de prensa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Escribir una historia entre todos, a modo de collage de texto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Tutoría: opiniones de los alumnos, impresiones sobre el clima de clase, etc.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……….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668016"/>
            <a:ext cx="8229600" cy="536848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5. </a:t>
            </a:r>
            <a:r>
              <a:rPr lang="es-ES" b="1" dirty="0" smtClean="0">
                <a:solidFill>
                  <a:srgbClr val="FD9803"/>
                </a:solidFill>
                <a:latin typeface="Calibri" pitchFamily="34" charset="0"/>
              </a:rPr>
              <a:t>OTRAS HERRAMIENTAS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3872" y="2204864"/>
            <a:ext cx="8270576" cy="4392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b="1" dirty="0" smtClean="0">
                <a:solidFill>
                  <a:srgbClr val="7030A0"/>
                </a:solidFill>
                <a:latin typeface="Calibri" pitchFamily="34" charset="0"/>
              </a:rPr>
              <a:t>LÍNEAS DEL TIEMPO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Hay varios proveedores, uno es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3"/>
              </a:rPr>
              <a:t>www.dipity.com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Muy útil para biografías, permite insertar texto, vídeos e imágenes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Ejemplo: líneas del tiempo de economistas ilustres (incluye tutorial) del profesor Emilio López y sus alumnos: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4"/>
              </a:rPr>
              <a:t>http://blogs.prensaescuela.es/ecocabe/archives/908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1. ALUMNOS DIFERENTES, METODOLOGÍA DIFERENTE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44080"/>
            <a:ext cx="8229600" cy="536848"/>
          </a:xfrm>
        </p:spPr>
        <p:txBody>
          <a:bodyPr>
            <a:norm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smtClean="0">
                <a:solidFill>
                  <a:srgbClr val="FFC000"/>
                </a:solidFill>
                <a:latin typeface="Calibri" pitchFamily="34" charset="0"/>
              </a:rPr>
              <a:t>¡NUESTROS ALUMNOS HAN CAMBIADO!</a:t>
            </a:r>
          </a:p>
        </p:txBody>
      </p:sp>
      <p:pic>
        <p:nvPicPr>
          <p:cNvPr id="7" name="6 Imagen" descr="manos_bebe_escribiendo_ordenador_portat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178522"/>
            <a:ext cx="3672408" cy="2448272"/>
          </a:xfrm>
          <a:prstGeom prst="rect">
            <a:avLst/>
          </a:prstGeom>
        </p:spPr>
      </p:pic>
      <p:sp>
        <p:nvSpPr>
          <p:cNvPr id="8" name="7 Flecha derecha"/>
          <p:cNvSpPr/>
          <p:nvPr/>
        </p:nvSpPr>
        <p:spPr>
          <a:xfrm>
            <a:off x="3995936" y="3970610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bebe con lib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068960"/>
            <a:ext cx="3240360" cy="27543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668016"/>
            <a:ext cx="8229600" cy="536848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5. </a:t>
            </a:r>
            <a:r>
              <a:rPr lang="es-ES" b="1" dirty="0" smtClean="0">
                <a:solidFill>
                  <a:srgbClr val="FD9803"/>
                </a:solidFill>
                <a:latin typeface="Calibri" pitchFamily="34" charset="0"/>
              </a:rPr>
              <a:t>OTRAS HERRAMIENTAS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3872" y="2204864"/>
            <a:ext cx="8270576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b="1" dirty="0" smtClean="0">
                <a:solidFill>
                  <a:srgbClr val="7030A0"/>
                </a:solidFill>
                <a:latin typeface="Calibri" pitchFamily="34" charset="0"/>
              </a:rPr>
              <a:t>LÍNEAS DEL TIEMPO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7251667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668016"/>
            <a:ext cx="8229600" cy="536848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5. </a:t>
            </a:r>
            <a:r>
              <a:rPr lang="es-ES" b="1" dirty="0" smtClean="0">
                <a:solidFill>
                  <a:srgbClr val="FD9803"/>
                </a:solidFill>
                <a:latin typeface="Calibri" pitchFamily="34" charset="0"/>
              </a:rPr>
              <a:t>OTRAS HERRAMIENTAS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3872" y="2204864"/>
            <a:ext cx="8270576" cy="4392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b="1" dirty="0" smtClean="0">
                <a:solidFill>
                  <a:srgbClr val="7030A0"/>
                </a:solidFill>
                <a:latin typeface="Calibri" pitchFamily="34" charset="0"/>
              </a:rPr>
              <a:t>CÓMICS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Ejemplo: cómics de Economía realizados por el profesor Jesús 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Yarza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con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3"/>
              </a:rPr>
              <a:t>www.pixton.com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u="sng" dirty="0" smtClean="0">
                <a:hlinkClick r:id="rId4"/>
              </a:rPr>
              <a:t>http://loseconocomics.blogspot.com/</a:t>
            </a:r>
            <a:endParaRPr lang="es-ES" sz="2800" dirty="0" smtClean="0"/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3. EXPERIENCIAS CON HERRAMIENTAS WEB 2.0. EN LA ASIGNATURA DE ECONOMÍA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668016"/>
            <a:ext cx="8229600" cy="536848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5. </a:t>
            </a:r>
            <a:r>
              <a:rPr lang="es-ES" b="1" dirty="0" smtClean="0">
                <a:solidFill>
                  <a:srgbClr val="FD9803"/>
                </a:solidFill>
                <a:latin typeface="Calibri" pitchFamily="34" charset="0"/>
              </a:rPr>
              <a:t>OTRAS HERRAMIENTAS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3872" y="2204864"/>
            <a:ext cx="3806080" cy="41764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b="1" dirty="0" smtClean="0">
                <a:solidFill>
                  <a:srgbClr val="7030A0"/>
                </a:solidFill>
                <a:latin typeface="Calibri" pitchFamily="34" charset="0"/>
              </a:rPr>
              <a:t>CÓMICS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latin typeface="Calibri" pitchFamily="34" charset="0"/>
              </a:rPr>
              <a:t>	</a:t>
            </a:r>
            <a:r>
              <a:rPr lang="es-ES" sz="2000" dirty="0" smtClean="0">
                <a:latin typeface="Calibri" pitchFamily="34" charset="0"/>
              </a:rPr>
              <a:t>Esquema del sistema crediticio</a:t>
            </a:r>
            <a:endParaRPr lang="es-ES" sz="2800" dirty="0" smtClean="0">
              <a:latin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8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800100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6 Imagen" descr="_inagm3pgvovpxi4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5049" y="1772816"/>
            <a:ext cx="4791447" cy="4791447"/>
          </a:xfrm>
          <a:prstGeom prst="rect">
            <a:avLst/>
          </a:prstGeom>
        </p:spPr>
      </p:pic>
      <p:cxnSp>
        <p:nvCxnSpPr>
          <p:cNvPr id="10" name="9 Conector angular"/>
          <p:cNvCxnSpPr/>
          <p:nvPr/>
        </p:nvCxnSpPr>
        <p:spPr>
          <a:xfrm>
            <a:off x="3347864" y="3140968"/>
            <a:ext cx="720080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4. CONCLUSIONES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3872" y="1052736"/>
            <a:ext cx="8270576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Existe una brecha digital entre los alumnos y los docentes.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8276" y="1916832"/>
            <a:ext cx="8270576" cy="122413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El cerebro de nuestros alumnos está acostumbrado a recibir la información de una forma diferente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al nuestro.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8276" y="2924944"/>
            <a:ext cx="8270576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Debemos cambiar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hacia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nueva metodología, alejada de las clases magistrales.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8276" y="3717032"/>
            <a:ext cx="8270576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Las mejores herramientas para ayudarnos en este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proceso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son las TIC.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8276" y="4509120"/>
            <a:ext cx="8270576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Existen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herramientas Web 2.0.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muy sencillas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que ofrecen excelentes resultados.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33872" y="5229200"/>
            <a:ext cx="8270576" cy="1656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Las nuevas tecnologías nos permiten acceder a mucha información e intercambiarla, haciendo que enriquezcamos nuestros conocimientos mutuamente.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7" grpId="0" build="p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97144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1. ALUMNOS DIFERENTES, METODOLOGÍA DIFERENTE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884040"/>
            <a:ext cx="8229600" cy="536848"/>
          </a:xfrm>
        </p:spPr>
        <p:txBody>
          <a:bodyPr>
            <a:norm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smtClean="0">
                <a:solidFill>
                  <a:schemeClr val="accent2"/>
                </a:solidFill>
                <a:latin typeface="Calibri" pitchFamily="34" charset="0"/>
              </a:rPr>
              <a:t>DIFERENCIA EN ACCESO A INTERNET POR EDAD</a:t>
            </a:r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6247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838994" y="1884040"/>
            <a:ext cx="3024336" cy="536848"/>
          </a:xfrm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1" dirty="0" smtClean="0">
                <a:solidFill>
                  <a:srgbClr val="FFC000"/>
                </a:solidFill>
                <a:latin typeface="Calibri" pitchFamily="34" charset="0"/>
              </a:rPr>
              <a:t>NATIVO DIGITAL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32040" y="1884040"/>
            <a:ext cx="4032448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INMIGRANTE DIGITAL</a:t>
            </a:r>
          </a:p>
        </p:txBody>
      </p:sp>
      <p:pic>
        <p:nvPicPr>
          <p:cNvPr id="6" name="5 Imagen" descr="profe_orden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212976"/>
            <a:ext cx="2808312" cy="1872208"/>
          </a:xfrm>
          <a:prstGeom prst="rect">
            <a:avLst/>
          </a:prstGeom>
        </p:spPr>
      </p:pic>
      <p:pic>
        <p:nvPicPr>
          <p:cNvPr id="7" name="6 Imagen" descr="BE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042" y="3708744"/>
            <a:ext cx="2026561" cy="1576214"/>
          </a:xfrm>
          <a:prstGeom prst="rect">
            <a:avLst/>
          </a:prstGeom>
        </p:spPr>
      </p:pic>
      <p:pic>
        <p:nvPicPr>
          <p:cNvPr id="8" name="7 Imagen" descr="boox_wifi_tactil_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962" y="2340592"/>
            <a:ext cx="1080120" cy="1080120"/>
          </a:xfrm>
          <a:prstGeom prst="rect">
            <a:avLst/>
          </a:prstGeom>
        </p:spPr>
      </p:pic>
      <p:pic>
        <p:nvPicPr>
          <p:cNvPr id="10" name="9 Imagen" descr="consolas-nueva-g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954" y="5436936"/>
            <a:ext cx="3021098" cy="1115792"/>
          </a:xfrm>
          <a:prstGeom prst="rect">
            <a:avLst/>
          </a:prstGeom>
        </p:spPr>
      </p:pic>
      <p:pic>
        <p:nvPicPr>
          <p:cNvPr id="11" name="10 Imagen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9234" y="2340592"/>
            <a:ext cx="1080723" cy="1224136"/>
          </a:xfrm>
          <a:prstGeom prst="rect">
            <a:avLst/>
          </a:prstGeom>
        </p:spPr>
      </p:pic>
      <p:pic>
        <p:nvPicPr>
          <p:cNvPr id="12" name="11 Imagen" descr="ordenador_portatil_hp_compaq_6720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31282" y="3852760"/>
            <a:ext cx="1212726" cy="1212726"/>
          </a:xfrm>
          <a:prstGeom prst="rect">
            <a:avLst/>
          </a:prstGeom>
        </p:spPr>
      </p:pic>
      <p:sp>
        <p:nvSpPr>
          <p:cNvPr id="18" name="17 Flecha abajo"/>
          <p:cNvSpPr/>
          <p:nvPr/>
        </p:nvSpPr>
        <p:spPr>
          <a:xfrm rot="19273203">
            <a:off x="1475834" y="3276497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 rot="2913722">
            <a:off x="2638051" y="3341233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abajo"/>
          <p:cNvSpPr/>
          <p:nvPr/>
        </p:nvSpPr>
        <p:spPr>
          <a:xfrm rot="5400000">
            <a:off x="2927226" y="406878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 rot="10800000">
            <a:off x="1919114" y="493288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216024" y="1844824"/>
            <a:ext cx="4572000" cy="48965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4968552" y="1844824"/>
            <a:ext cx="3923928" cy="48965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179512" y="548680"/>
            <a:ext cx="8697144" cy="1066800"/>
          </a:xfrm>
          <a:prstGeom prst="rect">
            <a:avLst/>
          </a:prstGeom>
        </p:spPr>
        <p:txBody>
          <a:bodyPr vert="horz" wrap="square" lIns="91440" tIns="45720" rIns="91440" bIns="45720" numCol="1" anchor="ctr" compatLnSpc="1">
            <a:prstTxWarp prst="textNoShape">
              <a:avLst/>
            </a:prstTxWarp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Calibri" pitchFamily="34" charset="0"/>
              </a:rPr>
              <a:t>1. ALUMNOS DIFERENTES, METODOLOGÍA DIFERENTE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Dem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4116288"/>
            <a:ext cx="820891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sz="2400" dirty="0" smtClean="0"/>
              <a:t> Recibir información muy rápida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sz="2400" dirty="0" smtClean="0"/>
              <a:t> Trabajar en paralelo y </a:t>
            </a:r>
            <a:r>
              <a:rPr lang="es-ES" sz="2400" dirty="0" err="1" smtClean="0"/>
              <a:t>multi</a:t>
            </a:r>
            <a:r>
              <a:rPr lang="es-ES" sz="2400" dirty="0" smtClean="0"/>
              <a:t>-tarea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sz="2400" dirty="0" smtClean="0"/>
              <a:t> Prefieren los gráficos y la imagen al texto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sz="2400" dirty="0" smtClean="0"/>
              <a:t> Trabajan mejor con juegos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sz="2400" dirty="0" smtClean="0"/>
              <a:t> Trabajo o juego colaborativo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sz="2400" dirty="0" smtClean="0"/>
              <a:t> Recibir una recompensa inmediata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85000"/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5508104" y="1988840"/>
            <a:ext cx="3240360" cy="1368152"/>
            <a:chOff x="5868144" y="1988840"/>
            <a:chExt cx="4248472" cy="936104"/>
          </a:xfrm>
        </p:grpSpPr>
        <p:sp>
          <p:nvSpPr>
            <p:cNvPr id="17" name="16 Rectángulo redondeado"/>
            <p:cNvSpPr/>
            <p:nvPr/>
          </p:nvSpPr>
          <p:spPr>
            <a:xfrm>
              <a:off x="5868144" y="1988840"/>
              <a:ext cx="4248472" cy="93610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5962554" y="2185915"/>
              <a:ext cx="4032448" cy="536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r>
                <a:rPr lang="en-GB" sz="28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INMIGRANTES DIGITALES</a:t>
              </a:r>
              <a:endPara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endPara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95536" y="1988840"/>
            <a:ext cx="4032448" cy="2088232"/>
            <a:chOff x="-2124744" y="2564904"/>
            <a:chExt cx="5400600" cy="2592288"/>
          </a:xfrm>
        </p:grpSpPr>
        <p:sp>
          <p:nvSpPr>
            <p:cNvPr id="13" name="12 Llamada de flecha hacia abajo"/>
            <p:cNvSpPr/>
            <p:nvPr/>
          </p:nvSpPr>
          <p:spPr>
            <a:xfrm>
              <a:off x="-2124744" y="2564904"/>
              <a:ext cx="5400600" cy="2592288"/>
            </a:xfrm>
            <a:prstGeom prst="downArrow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-1657200" y="2820144"/>
              <a:ext cx="4284984" cy="536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r>
                <a:rPr kumimoji="0" lang="en-GB" sz="2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NATIVOS DIGITALES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endPara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>
              <a:off x="-2036210" y="3540224"/>
              <a:ext cx="5312066" cy="536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r>
                <a:rPr kumimoji="0" lang="en-GB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Está</a:t>
              </a:r>
              <a:r>
                <a:rPr lang="en-GB" sz="28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n </a:t>
              </a:r>
              <a:r>
                <a:rPr lang="en-GB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acostumbrados</a:t>
              </a:r>
              <a:r>
                <a:rPr lang="en-GB" sz="28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 a:</a:t>
              </a:r>
              <a:endPara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endPara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19 Distinto de"/>
          <p:cNvSpPr/>
          <p:nvPr/>
        </p:nvSpPr>
        <p:spPr>
          <a:xfrm>
            <a:off x="4572000" y="2492896"/>
            <a:ext cx="720080" cy="432048"/>
          </a:xfrm>
          <a:prstGeom prst="mathNotEqual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97144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1. ALUMNOS DIFERENTES, METODOLOGÍA DIFERENTE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779912" y="2460104"/>
            <a:ext cx="5184576" cy="536848"/>
          </a:xfrm>
        </p:spPr>
        <p:txBody>
          <a:bodyPr>
            <a:no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smtClean="0">
                <a:solidFill>
                  <a:schemeClr val="accent2"/>
                </a:solidFill>
                <a:latin typeface="Calibri" pitchFamily="34" charset="0"/>
              </a:rPr>
              <a:t>Magnus </a:t>
            </a:r>
            <a:r>
              <a:rPr lang="en-GB" b="1" dirty="0" err="1" smtClean="0">
                <a:solidFill>
                  <a:schemeClr val="accent2"/>
                </a:solidFill>
                <a:latin typeface="Calibri" pitchFamily="34" charset="0"/>
              </a:rPr>
              <a:t>Carlsen</a:t>
            </a:r>
            <a:r>
              <a:rPr lang="en-GB" b="1" dirty="0" smtClean="0">
                <a:solidFill>
                  <a:schemeClr val="accent2"/>
                </a:solidFill>
                <a:latin typeface="Calibri" pitchFamily="34" charset="0"/>
              </a:rPr>
              <a:t>, 21 </a:t>
            </a:r>
            <a:r>
              <a:rPr lang="en-GB" b="1" dirty="0" err="1" smtClean="0">
                <a:solidFill>
                  <a:schemeClr val="accent2"/>
                </a:solidFill>
                <a:latin typeface="Calibri" pitchFamily="34" charset="0"/>
              </a:rPr>
              <a:t>años</a:t>
            </a:r>
            <a:r>
              <a:rPr lang="en-GB" b="1" dirty="0" smtClean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GB" b="1" dirty="0" err="1" smtClean="0">
                <a:solidFill>
                  <a:schemeClr val="accent2"/>
                </a:solidFill>
                <a:latin typeface="Calibri" pitchFamily="34" charset="0"/>
              </a:rPr>
              <a:t>gran</a:t>
            </a:r>
            <a:r>
              <a:rPr lang="en-GB" b="1" dirty="0" smtClean="0">
                <a:solidFill>
                  <a:schemeClr val="accent2"/>
                </a:solidFill>
                <a:latin typeface="Calibri" pitchFamily="34" charset="0"/>
              </a:rPr>
              <a:t> maestro de </a:t>
            </a:r>
            <a:r>
              <a:rPr lang="en-GB" b="1" dirty="0" err="1" smtClean="0">
                <a:solidFill>
                  <a:schemeClr val="accent2"/>
                </a:solidFill>
                <a:latin typeface="Calibri" pitchFamily="34" charset="0"/>
              </a:rPr>
              <a:t>ajedrez</a:t>
            </a:r>
            <a:r>
              <a:rPr lang="en-GB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alibri" pitchFamily="34" charset="0"/>
              </a:rPr>
              <a:t>desde</a:t>
            </a:r>
            <a:r>
              <a:rPr lang="en-GB" b="1" dirty="0" smtClean="0">
                <a:solidFill>
                  <a:schemeClr val="accent2"/>
                </a:solidFill>
                <a:latin typeface="Calibri" pitchFamily="34" charset="0"/>
              </a:rPr>
              <a:t> los 13 </a:t>
            </a:r>
            <a:r>
              <a:rPr lang="en-GB" b="1" dirty="0" err="1" smtClean="0">
                <a:solidFill>
                  <a:schemeClr val="accent2"/>
                </a:solidFill>
                <a:latin typeface="Calibri" pitchFamily="34" charset="0"/>
              </a:rPr>
              <a:t>años</a:t>
            </a:r>
            <a:r>
              <a:rPr lang="en-GB" b="1" dirty="0" smtClean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rgbClr val="FD9803"/>
                </a:solidFill>
                <a:latin typeface="Calibri" pitchFamily="34" charset="0"/>
              </a:rPr>
              <a:t>“No </a:t>
            </a:r>
            <a:r>
              <a:rPr lang="en-GB" dirty="0" err="1" smtClean="0">
                <a:solidFill>
                  <a:srgbClr val="FD9803"/>
                </a:solidFill>
                <a:latin typeface="Calibri" pitchFamily="34" charset="0"/>
              </a:rPr>
              <a:t>recuerdo</a:t>
            </a:r>
            <a:r>
              <a:rPr lang="en-GB" dirty="0" smtClean="0">
                <a:solidFill>
                  <a:srgbClr val="FD9803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FD9803"/>
                </a:solidFill>
                <a:latin typeface="Calibri" pitchFamily="34" charset="0"/>
              </a:rPr>
              <a:t>si</a:t>
            </a:r>
            <a:r>
              <a:rPr lang="en-GB" dirty="0" smtClean="0">
                <a:solidFill>
                  <a:srgbClr val="FD9803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FD9803"/>
                </a:solidFill>
                <a:latin typeface="Calibri" pitchFamily="34" charset="0"/>
              </a:rPr>
              <a:t>tengo</a:t>
            </a:r>
            <a:r>
              <a:rPr lang="en-GB" dirty="0" smtClean="0">
                <a:solidFill>
                  <a:srgbClr val="FD9803"/>
                </a:solidFill>
                <a:latin typeface="Calibri" pitchFamily="34" charset="0"/>
              </a:rPr>
              <a:t> un </a:t>
            </a:r>
            <a:r>
              <a:rPr lang="en-GB" dirty="0" err="1" smtClean="0">
                <a:solidFill>
                  <a:srgbClr val="FD9803"/>
                </a:solidFill>
                <a:latin typeface="Calibri" pitchFamily="34" charset="0"/>
              </a:rPr>
              <a:t>tablero</a:t>
            </a:r>
            <a:r>
              <a:rPr lang="en-GB" dirty="0" smtClean="0">
                <a:solidFill>
                  <a:srgbClr val="FD9803"/>
                </a:solidFill>
                <a:latin typeface="Calibri" pitchFamily="34" charset="0"/>
              </a:rPr>
              <a:t> de </a:t>
            </a:r>
            <a:r>
              <a:rPr lang="en-GB" dirty="0" err="1" smtClean="0">
                <a:solidFill>
                  <a:srgbClr val="FD9803"/>
                </a:solidFill>
                <a:latin typeface="Calibri" pitchFamily="34" charset="0"/>
              </a:rPr>
              <a:t>ajedrez</a:t>
            </a:r>
            <a:r>
              <a:rPr lang="en-GB" dirty="0" smtClean="0">
                <a:solidFill>
                  <a:srgbClr val="FD9803"/>
                </a:solidFill>
                <a:latin typeface="Calibri" pitchFamily="34" charset="0"/>
              </a:rPr>
              <a:t> en casa, </a:t>
            </a:r>
            <a:r>
              <a:rPr lang="en-GB" dirty="0" err="1" smtClean="0">
                <a:solidFill>
                  <a:srgbClr val="FD9803"/>
                </a:solidFill>
                <a:latin typeface="Calibri" pitchFamily="34" charset="0"/>
              </a:rPr>
              <a:t>debe</a:t>
            </a:r>
            <a:r>
              <a:rPr lang="en-GB" dirty="0" smtClean="0">
                <a:solidFill>
                  <a:srgbClr val="FD9803"/>
                </a:solidFill>
                <a:latin typeface="Calibri" pitchFamily="34" charset="0"/>
              </a:rPr>
              <a:t> de </a:t>
            </a:r>
            <a:r>
              <a:rPr lang="en-GB" dirty="0" err="1" smtClean="0">
                <a:solidFill>
                  <a:srgbClr val="FD9803"/>
                </a:solidFill>
                <a:latin typeface="Calibri" pitchFamily="34" charset="0"/>
              </a:rPr>
              <a:t>haber</a:t>
            </a:r>
            <a:r>
              <a:rPr lang="en-GB" dirty="0" smtClean="0">
                <a:solidFill>
                  <a:srgbClr val="FD9803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FD9803"/>
                </a:solidFill>
                <a:latin typeface="Calibri" pitchFamily="34" charset="0"/>
              </a:rPr>
              <a:t>uno</a:t>
            </a:r>
            <a:r>
              <a:rPr lang="en-GB" dirty="0" smtClean="0">
                <a:solidFill>
                  <a:srgbClr val="FD9803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FD9803"/>
                </a:solidFill>
                <a:latin typeface="Calibri" pitchFamily="34" charset="0"/>
              </a:rPr>
              <a:t>por</a:t>
            </a:r>
            <a:r>
              <a:rPr lang="en-GB" dirty="0" smtClean="0">
                <a:solidFill>
                  <a:srgbClr val="FD9803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FD9803"/>
                </a:solidFill>
                <a:latin typeface="Calibri" pitchFamily="34" charset="0"/>
              </a:rPr>
              <a:t>alguna</a:t>
            </a:r>
            <a:r>
              <a:rPr lang="en-GB" dirty="0" smtClean="0">
                <a:solidFill>
                  <a:srgbClr val="FD9803"/>
                </a:solidFill>
                <a:latin typeface="Calibri" pitchFamily="34" charset="0"/>
              </a:rPr>
              <a:t> parte”</a:t>
            </a:r>
          </a:p>
        </p:txBody>
      </p:sp>
      <p:pic>
        <p:nvPicPr>
          <p:cNvPr id="13" name="12 Imagen" descr="carlsen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3220108" cy="3816424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97144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1. ALUMNOS DIFERENTES, METODOLOGÍA DIFERENTE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bruj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97152"/>
            <a:ext cx="1246667" cy="1224851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971600" y="1628800"/>
            <a:ext cx="2232248" cy="936104"/>
          </a:xfrm>
          <a:prstGeom prst="roundRect">
            <a:avLst/>
          </a:prstGeom>
          <a:solidFill>
            <a:srgbClr val="EFFCA0"/>
          </a:solidFill>
          <a:ln>
            <a:solidFill>
              <a:srgbClr val="EFF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ALUMNOS DIFERENTES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71600" y="3573016"/>
            <a:ext cx="2232248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METODOLOGÍA DIFERENTE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1691680" y="2708920"/>
            <a:ext cx="648072" cy="79208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1691680" y="4653136"/>
            <a:ext cx="648072" cy="7920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971600" y="5589240"/>
            <a:ext cx="2232248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APRENDIZAJE AUTÓNOMO</a:t>
            </a:r>
            <a:endParaRPr lang="es-E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Cerrar llave"/>
          <p:cNvSpPr/>
          <p:nvPr/>
        </p:nvSpPr>
        <p:spPr>
          <a:xfrm>
            <a:off x="3131840" y="1412776"/>
            <a:ext cx="648072" cy="5445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Llamada de nube"/>
          <p:cNvSpPr/>
          <p:nvPr/>
        </p:nvSpPr>
        <p:spPr>
          <a:xfrm>
            <a:off x="4067944" y="1412776"/>
            <a:ext cx="4824536" cy="2016224"/>
          </a:xfrm>
          <a:prstGeom prst="cloudCallout">
            <a:avLst>
              <a:gd name="adj1" fmla="val -54381"/>
              <a:gd name="adj2" fmla="val 746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¿QUÉ HERRAMIENTAS PUEDEN SER NUESTRAS MEJORES ALIADAS EN ESTE PROCESO?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6084168" y="357301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squina doblada"/>
          <p:cNvSpPr/>
          <p:nvPr/>
        </p:nvSpPr>
        <p:spPr>
          <a:xfrm>
            <a:off x="3923928" y="4221088"/>
            <a:ext cx="4968552" cy="2448272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000" b="1" u="sng" dirty="0" smtClean="0">
                <a:solidFill>
                  <a:srgbClr val="F9E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LAS TIC</a:t>
            </a:r>
          </a:p>
          <a:p>
            <a:pPr marL="530225" indent="-176213">
              <a:buFontTx/>
              <a:buChar char="-"/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Información</a:t>
            </a:r>
          </a:p>
          <a:p>
            <a:pPr marL="530225" indent="-176213">
              <a:buFontTx/>
              <a:buChar char="-"/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Multitud de formatos para presentar información</a:t>
            </a:r>
          </a:p>
          <a:p>
            <a:pPr marL="530225" indent="-176213">
              <a:buFontTx/>
              <a:buChar char="-"/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Herramientas sociales para compartir información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97144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1. ALUMNOS DIFERENTES, METODOLOGÍA DIFERENTE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611560" y="1556792"/>
            <a:ext cx="7992888" cy="14401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Estas son las tres causas de (…), por favor tomad apuntes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39552" y="4221088"/>
            <a:ext cx="8136904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Hay tres causas fundamentales de (…), tenéis quince minutos para encontrarlas con vuestra tecnología y después discutiremos sobre lo que habéis encontrado</a:t>
            </a:r>
          </a:p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(Marc </a:t>
            </a:r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Prensky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, 2008)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21 Flecha abajo"/>
          <p:cNvSpPr/>
          <p:nvPr/>
        </p:nvSpPr>
        <p:spPr>
          <a:xfrm>
            <a:off x="3851920" y="3140968"/>
            <a:ext cx="1368152" cy="1008112"/>
          </a:xfrm>
          <a:prstGeom prst="downArrow">
            <a:avLst>
              <a:gd name="adj1" fmla="val 50000"/>
              <a:gd name="adj2" fmla="val 3244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97144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1. ALUMNOS DIFERENTES, METODOLOGÍA DIFERENTE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34008"/>
            <a:ext cx="8820472" cy="1066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354013" indent="-354013" eaLnBrk="1" hangingPunct="1"/>
            <a:r>
              <a:rPr lang="es-ES" sz="2800" b="1" dirty="0" smtClean="0">
                <a:latin typeface="Franklin Gothic Demi" pitchFamily="34" charset="0"/>
                <a:cs typeface="Calibri" pitchFamily="34" charset="0"/>
              </a:rPr>
              <a:t>2. INCONVENIENTES DE LAS TIC Y POSIBLES SOLUCIONES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95536" y="1662121"/>
          <a:ext cx="8496944" cy="464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latin typeface="Calibri" pitchFamily="34" charset="0"/>
                          <a:cs typeface="Calibri" pitchFamily="34" charset="0"/>
                        </a:rPr>
                        <a:t>INCONVENIENTES</a:t>
                      </a:r>
                      <a:endParaRPr lang="es-E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latin typeface="Calibri" pitchFamily="34" charset="0"/>
                          <a:cs typeface="Calibri" pitchFamily="34" charset="0"/>
                        </a:rPr>
                        <a:t>POSIBLES SOLUCIONES</a:t>
                      </a:r>
                      <a:endParaRPr lang="es-E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806719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s-ES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PROBLEMAS DE SEGURIDAD Y ABUSO (</a:t>
                      </a:r>
                      <a:r>
                        <a:rPr lang="es-ES" sz="1800" b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spam</a:t>
                      </a:r>
                      <a:r>
                        <a:rPr lang="es-ES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, pornografía infantil, etc.)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Formación a</a:t>
                      </a: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profesor y alumnado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Utilizar herramientas Web 2.0. específicas para educación (no información personal)</a:t>
                      </a:r>
                      <a:endParaRPr lang="es-E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806719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 FALTA</a:t>
                      </a:r>
                      <a:r>
                        <a:rPr lang="es-ES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DE MOTIVACIÓN DE ALGUNOS DOCENTES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 Formación</a:t>
                      </a: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a docentes sobre nueva metodología apoyada en las TIC (las TIC como solución, no como imposición)</a:t>
                      </a:r>
                      <a:endParaRPr lang="es-E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806719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 FALTA</a:t>
                      </a:r>
                      <a:r>
                        <a:rPr lang="es-ES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DE FORMACIÓN DE ALGUNOS DOCENTES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Ir</a:t>
                      </a: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poco a poco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“Aprender haciendo”: empezar con herramientas Web 2.0. sencillas y que realmente vaya a utilizar.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Invertir el proceso de enseñanza-aprendizaje: aprender de los “nativos digitales”</a:t>
                      </a:r>
                      <a:endParaRPr lang="es-E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3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1227</TotalTime>
  <Words>1242</Words>
  <Application>Microsoft Office PowerPoint</Application>
  <PresentationFormat>Presentación en pantalla (4:3)</PresentationFormat>
  <Paragraphs>161</Paragraphs>
  <Slides>23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Tema3</vt:lpstr>
      <vt:lpstr>Urbano</vt:lpstr>
      <vt:lpstr>Hacia una nueva metodología apoyada en las TIC Herramientas de web 2.0. en la enseñanza de economía</vt:lpstr>
      <vt:lpstr>1. ALUMNOS DIFERENTES, METODOLOGÍA DIFERENTE</vt:lpstr>
      <vt:lpstr>1. ALUMNOS DIFERENTES, METODOLOGÍA DIFERENTE</vt:lpstr>
      <vt:lpstr>Diapositiva 4</vt:lpstr>
      <vt:lpstr>1. ALUMNOS DIFERENTES, METODOLOGÍA DIFERENTE</vt:lpstr>
      <vt:lpstr>1. ALUMNOS DIFERENTES, METODOLOGÍA DIFERENTE</vt:lpstr>
      <vt:lpstr>1. ALUMNOS DIFERENTES, METODOLOGÍA DIFERENTE</vt:lpstr>
      <vt:lpstr>1. ALUMNOS DIFERENTES, METODOLOGÍA DIFERENTE</vt:lpstr>
      <vt:lpstr>2. INCONVENIENTES DE LAS TIC Y POSIBLES SOLUCIONES</vt:lpstr>
      <vt:lpstr>2. INCONVENIENTES DE LAS TIC Y POSIBLES SOLUCIONES</vt:lpstr>
      <vt:lpstr>3. EXPERIENCIAS CON HERRAMIENTAS WEB 2.0. EN LA ASIGNATURA DE ECONOMÍA</vt:lpstr>
      <vt:lpstr>3. EXPERIENCIAS CON HERRAMIENTAS WEB 2.0. EN LA ASIGNATURA DE ECONOMÍA</vt:lpstr>
      <vt:lpstr>3. EXPERIENCIAS CON HERRAMIENTAS WEB 2.0. EN LA ASIGNATURA DE ECONOMÍA</vt:lpstr>
      <vt:lpstr>3. EXPERIENCIAS CON HERRAMIENTAS WEB 2.0. EN LA ASIGNATURA DE ECONOMÍA</vt:lpstr>
      <vt:lpstr>3. EXPERIENCIAS CON HERRAMIENTAS WEB 2.0. EN LA ASIGNATURA DE ECONOMÍA</vt:lpstr>
      <vt:lpstr>3. EXPERIENCIAS CON HERRAMIENTAS WEB 2.0. EN LA ASIGNATURA DE ECONOMÍA</vt:lpstr>
      <vt:lpstr>3. EXPERIENCIAS CON HERRAMIENTAS WEB 2.0. EN LA ASIGNATURA DE ECONOMÍA</vt:lpstr>
      <vt:lpstr>3. EXPERIENCIAS CON HERRAMIENTAS WEB 2.0. EN LA ASIGNATURA DE ECONOMÍA</vt:lpstr>
      <vt:lpstr>3. EXPERIENCIAS CON HERRAMIENTAS WEB 2.0. EN LA ASIGNATURA DE ECONOMÍA</vt:lpstr>
      <vt:lpstr>3. EXPERIENCIAS CON HERRAMIENTAS WEB 2.0. EN LA ASIGNATURA DE ECONOMÍA</vt:lpstr>
      <vt:lpstr>3. EXPERIENCIAS CON HERRAMIENTAS WEB 2.0. EN LA ASIGNATURA DE ECONOMÍA</vt:lpstr>
      <vt:lpstr>3. EXPERIENCIAS CON HERRAMIENTAS WEB 2.0. EN LA ASIGNATURA DE ECONOMÍA</vt:lpstr>
      <vt:lpstr>4. CONCLUSIONES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140</cp:revision>
  <dcterms:created xsi:type="dcterms:W3CDTF">2010-11-14T18:28:50Z</dcterms:created>
  <dcterms:modified xsi:type="dcterms:W3CDTF">2011-06-27T21:57:14Z</dcterms:modified>
</cp:coreProperties>
</file>